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4DE5"/>
    <a:srgbClr val="A10F9A"/>
    <a:srgbClr val="F10FD6"/>
    <a:srgbClr val="AFEAFF"/>
    <a:srgbClr val="FF9966"/>
    <a:srgbClr val="FF6600"/>
    <a:srgbClr val="00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19" autoAdjust="0"/>
  </p:normalViewPr>
  <p:slideViewPr>
    <p:cSldViewPr>
      <p:cViewPr>
        <p:scale>
          <a:sx n="89" d="100"/>
          <a:sy n="89" d="100"/>
        </p:scale>
        <p:origin x="-702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206E92-A5C6-43F8-AD92-33781158372F}" type="datetimeFigureOut">
              <a:rPr lang="id-ID" smtClean="0"/>
              <a:pPr/>
              <a:t>09/10/2015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2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80248-529C-4751-8FAB-801160CBA8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74884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300-FEFE-4797-8E9E-5795B04B810E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82E1-B3E9-4FC8-A12D-68633A149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300-FEFE-4797-8E9E-5795B04B810E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82E1-B3E9-4FC8-A12D-68633A149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300-FEFE-4797-8E9E-5795B04B810E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82E1-B3E9-4FC8-A12D-68633A149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300-FEFE-4797-8E9E-5795B04B810E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82E1-B3E9-4FC8-A12D-68633A149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300-FEFE-4797-8E9E-5795B04B810E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82E1-B3E9-4FC8-A12D-68633A149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300-FEFE-4797-8E9E-5795B04B810E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82E1-B3E9-4FC8-A12D-68633A149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300-FEFE-4797-8E9E-5795B04B810E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82E1-B3E9-4FC8-A12D-68633A149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300-FEFE-4797-8E9E-5795B04B810E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82E1-B3E9-4FC8-A12D-68633A149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300-FEFE-4797-8E9E-5795B04B810E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82E1-B3E9-4FC8-A12D-68633A149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300-FEFE-4797-8E9E-5795B04B810E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82E1-B3E9-4FC8-A12D-68633A149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300-FEFE-4797-8E9E-5795B04B810E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482E1-B3E9-4FC8-A12D-68633A149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0FD6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04300-FEFE-4797-8E9E-5795B04B810E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482E1-B3E9-4FC8-A12D-68633A1497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kominfo.go.id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microsoft.com/office/2007/relationships/hdphoto" Target="../media/hdphoto2.wdp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967" y="-1"/>
            <a:ext cx="5539033" cy="2731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Oval 62"/>
          <p:cNvSpPr/>
          <p:nvPr/>
        </p:nvSpPr>
        <p:spPr>
          <a:xfrm>
            <a:off x="6544467" y="3010895"/>
            <a:ext cx="1979612" cy="359598"/>
          </a:xfrm>
          <a:prstGeom prst="ellipse">
            <a:avLst/>
          </a:prstGeom>
          <a:solidFill>
            <a:srgbClr val="FFC00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1" name="Oval 60"/>
          <p:cNvSpPr/>
          <p:nvPr/>
        </p:nvSpPr>
        <p:spPr>
          <a:xfrm>
            <a:off x="2553061" y="3190694"/>
            <a:ext cx="3335968" cy="54310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0" name="Oval 59"/>
          <p:cNvSpPr/>
          <p:nvPr/>
        </p:nvSpPr>
        <p:spPr>
          <a:xfrm>
            <a:off x="55209" y="3295572"/>
            <a:ext cx="2124710" cy="582871"/>
          </a:xfrm>
          <a:prstGeom prst="ellipse">
            <a:avLst/>
          </a:prstGeom>
          <a:solidFill>
            <a:srgbClr val="A10F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4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610826" cy="2683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-149869" y="152400"/>
            <a:ext cx="1030288" cy="681037"/>
            <a:chOff x="60" y="52"/>
            <a:chExt cx="679" cy="466"/>
          </a:xfrm>
        </p:grpSpPr>
        <p:sp>
          <p:nvSpPr>
            <p:cNvPr id="3" name="Text Box 36"/>
            <p:cNvSpPr txBox="1">
              <a:spLocks noChangeArrowheads="1"/>
            </p:cNvSpPr>
            <p:nvPr/>
          </p:nvSpPr>
          <p:spPr bwMode="auto">
            <a:xfrm>
              <a:off x="60" y="360"/>
              <a:ext cx="679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7" tIns="45718" rIns="91437" bIns="4571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b="1"/>
                <a:t>KOMINFO</a:t>
              </a:r>
            </a:p>
          </p:txBody>
        </p:sp>
        <p:pic>
          <p:nvPicPr>
            <p:cNvPr id="4" name="Picture 37" descr="images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DFE"/>
                </a:clrFrom>
                <a:clrTo>
                  <a:srgbClr val="FFFD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4" y="52"/>
              <a:ext cx="491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25612" y="21396"/>
            <a:ext cx="7239000" cy="733426"/>
            <a:chOff x="86" y="-41"/>
            <a:chExt cx="4560" cy="462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06" y="-41"/>
              <a:ext cx="216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37" tIns="45718" rIns="91437" bIns="4571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    </a:t>
              </a:r>
              <a:r>
                <a:rPr lang="en-US" sz="1100" b="1" dirty="0"/>
                <a:t>KEMENTERIAN KOMUNIKASI DAN INFORMATIKA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86" y="135"/>
              <a:ext cx="456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37" tIns="45718" rIns="91437" bIns="4571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b="1" dirty="0"/>
                <a:t>DIREKTORAT JENDERAL PENYELENGGARAAN POS DAN INFORMATIKA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65" y="266"/>
              <a:ext cx="174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37" tIns="45718" rIns="91437" bIns="45718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 b="1" dirty="0"/>
                <a:t>Jl. Medan </a:t>
              </a:r>
              <a:r>
                <a:rPr lang="en-US" sz="1000" b="1" dirty="0" err="1"/>
                <a:t>Merdeka</a:t>
              </a:r>
              <a:r>
                <a:rPr lang="en-US" sz="1000" b="1" dirty="0"/>
                <a:t> Barat No. 17 Jakarta 10110</a:t>
              </a:r>
            </a:p>
          </p:txBody>
        </p:sp>
      </p:grpSp>
      <p:sp>
        <p:nvSpPr>
          <p:cNvPr id="10" name="Cloud Callout 9"/>
          <p:cNvSpPr/>
          <p:nvPr/>
        </p:nvSpPr>
        <p:spPr>
          <a:xfrm>
            <a:off x="3759188" y="318189"/>
            <a:ext cx="5353050" cy="1779588"/>
          </a:xfrm>
          <a:prstGeom prst="cloudCallout">
            <a:avLst/>
          </a:prstGeom>
          <a:solidFill>
            <a:srgbClr val="00B0F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9319" y="1995232"/>
            <a:ext cx="487986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 err="1">
                <a:ln w="1905"/>
                <a:solidFill>
                  <a:srgbClr val="494DE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 pitchFamily="18" charset="0"/>
              </a:rPr>
              <a:t>A</a:t>
            </a:r>
            <a:r>
              <a:rPr lang="en-US" sz="3200" b="1" dirty="0" err="1">
                <a:ln w="1905"/>
                <a:solidFill>
                  <a:srgbClr val="494DE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 pitchFamily="18" charset="0"/>
              </a:rPr>
              <a:t>papun</a:t>
            </a:r>
            <a:r>
              <a:rPr lang="en-US" sz="2800" b="1" dirty="0">
                <a:ln w="1905"/>
                <a:solidFill>
                  <a:srgbClr val="494DE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 pitchFamily="18" charset="0"/>
              </a:rPr>
              <a:t> </a:t>
            </a:r>
            <a:r>
              <a:rPr lang="en-US" sz="3200" b="1" dirty="0" err="1">
                <a:ln w="1905"/>
                <a:solidFill>
                  <a:srgbClr val="494DE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 pitchFamily="18" charset="0"/>
              </a:rPr>
              <a:t>K</a:t>
            </a:r>
            <a:r>
              <a:rPr lang="en-US" sz="2800" b="1" dirty="0" err="1">
                <a:ln w="1905"/>
                <a:solidFill>
                  <a:srgbClr val="494DE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 pitchFamily="18" charset="0"/>
              </a:rPr>
              <a:t>reati</a:t>
            </a:r>
            <a:r>
              <a:rPr lang="id-ID" sz="2800" b="1" dirty="0">
                <a:ln w="1905"/>
                <a:solidFill>
                  <a:srgbClr val="494DE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 pitchFamily="18" charset="0"/>
              </a:rPr>
              <a:t>v</a:t>
            </a:r>
            <a:r>
              <a:rPr lang="en-US" sz="2800" b="1" dirty="0" err="1">
                <a:ln w="1905"/>
                <a:solidFill>
                  <a:srgbClr val="494DE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 pitchFamily="18" charset="0"/>
              </a:rPr>
              <a:t>itasmu</a:t>
            </a:r>
            <a:r>
              <a:rPr lang="id-ID" sz="2800" b="1" dirty="0">
                <a:ln w="1905"/>
                <a:solidFill>
                  <a:srgbClr val="494DE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 pitchFamily="18" charset="0"/>
              </a:rPr>
              <a:t>,</a:t>
            </a:r>
            <a:r>
              <a:rPr lang="en-US" sz="3200" b="1" dirty="0" err="1">
                <a:ln w="1905"/>
                <a:solidFill>
                  <a:srgbClr val="494DE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 pitchFamily="18" charset="0"/>
              </a:rPr>
              <a:t>T</a:t>
            </a:r>
            <a:r>
              <a:rPr lang="en-US" sz="2800" b="1" dirty="0" err="1">
                <a:ln w="1905"/>
                <a:solidFill>
                  <a:srgbClr val="494DE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 pitchFamily="18" charset="0"/>
              </a:rPr>
              <a:t>etap</a:t>
            </a:r>
            <a:r>
              <a:rPr lang="en-US" sz="2800" b="1" dirty="0">
                <a:ln w="1905"/>
                <a:solidFill>
                  <a:srgbClr val="494DE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 pitchFamily="18" charset="0"/>
              </a:rPr>
              <a:t> </a:t>
            </a:r>
          </a:p>
        </p:txBody>
      </p:sp>
      <p:sp>
        <p:nvSpPr>
          <p:cNvPr id="17" name="Oval 16"/>
          <p:cNvSpPr/>
          <p:nvPr/>
        </p:nvSpPr>
        <p:spPr>
          <a:xfrm>
            <a:off x="4737062" y="2438479"/>
            <a:ext cx="685799" cy="489228"/>
          </a:xfrm>
          <a:prstGeom prst="ellipse">
            <a:avLst/>
          </a:prstGeom>
          <a:solidFill>
            <a:srgbClr val="A10F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3600" b="1" dirty="0" smtClean="0">
                <a:solidFill>
                  <a:schemeClr val="tx1"/>
                </a:solidFill>
                <a:latin typeface="Comic Sans MS" pitchFamily="66" charset="0"/>
              </a:rPr>
              <a:t>F</a:t>
            </a:r>
            <a:endParaRPr lang="id-ID" sz="3600" b="1" dirty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defRPr/>
            </a:pPr>
            <a:endParaRPr lang="id-ID" sz="1000" dirty="0">
              <a:solidFill>
                <a:srgbClr val="FFFF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269110" y="2446903"/>
            <a:ext cx="619919" cy="4808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3600" b="1" dirty="0" smtClean="0">
                <a:solidFill>
                  <a:schemeClr val="tx1"/>
                </a:solidFill>
                <a:latin typeface="Arial Black" pitchFamily="34" charset="0"/>
              </a:rPr>
              <a:t>i</a:t>
            </a:r>
            <a:endParaRPr lang="id-ID" sz="3600" b="1" dirty="0">
              <a:solidFill>
                <a:schemeClr val="tx1"/>
              </a:solidFill>
              <a:latin typeface="Arial Black" pitchFamily="34" charset="0"/>
            </a:endParaRPr>
          </a:p>
          <a:p>
            <a:pPr>
              <a:defRPr/>
            </a:pPr>
            <a:endParaRPr lang="id-ID" sz="1000" dirty="0">
              <a:solidFill>
                <a:srgbClr val="FFFF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749913" y="2357893"/>
            <a:ext cx="685800" cy="56922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3600" b="1" dirty="0">
                <a:solidFill>
                  <a:schemeClr val="tx1"/>
                </a:solidFill>
                <a:latin typeface="Comic Sans MS" pitchFamily="66" charset="0"/>
              </a:rPr>
              <a:t>L</a:t>
            </a:r>
          </a:p>
          <a:p>
            <a:pPr>
              <a:defRPr/>
            </a:pPr>
            <a:endParaRPr lang="id-ID" sz="1000" dirty="0">
              <a:solidFill>
                <a:srgbClr val="FFFF00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6310708" y="2346869"/>
            <a:ext cx="685800" cy="56922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3600" b="1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endParaRPr lang="id-ID" sz="3600" b="1" dirty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defRPr/>
            </a:pPr>
            <a:endParaRPr lang="id-ID" sz="1000" dirty="0">
              <a:solidFill>
                <a:srgbClr val="FFFF00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7838279" y="2184339"/>
            <a:ext cx="685800" cy="547176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3600" b="1" dirty="0">
                <a:solidFill>
                  <a:schemeClr val="tx1"/>
                </a:solidFill>
                <a:latin typeface="Arial Black" pitchFamily="34" charset="0"/>
              </a:rPr>
              <a:t>L</a:t>
            </a:r>
          </a:p>
          <a:p>
            <a:pPr>
              <a:defRPr/>
            </a:pPr>
            <a:endParaRPr lang="id-ID" sz="1000" dirty="0">
              <a:solidFill>
                <a:srgbClr val="FFFF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7370562" y="2277084"/>
            <a:ext cx="580231" cy="56922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3600" b="1" dirty="0">
                <a:solidFill>
                  <a:schemeClr val="tx1"/>
                </a:solidFill>
                <a:latin typeface="Comic Sans MS" pitchFamily="66" charset="0"/>
              </a:rPr>
              <a:t>E</a:t>
            </a:r>
          </a:p>
          <a:p>
            <a:pPr>
              <a:defRPr/>
            </a:pPr>
            <a:endParaRPr lang="id-ID" sz="1000" dirty="0">
              <a:solidFill>
                <a:srgbClr val="FFFF00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6877050" y="2293969"/>
            <a:ext cx="627856" cy="569223"/>
          </a:xfrm>
          <a:prstGeom prst="ellipse">
            <a:avLst/>
          </a:prstGeom>
          <a:solidFill>
            <a:srgbClr val="AFE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3600" b="1" dirty="0" smtClean="0">
                <a:solidFill>
                  <a:schemeClr val="tx1"/>
                </a:solidFill>
                <a:latin typeface="Arial Black" pitchFamily="34" charset="0"/>
              </a:rPr>
              <a:t>T</a:t>
            </a:r>
            <a:endParaRPr lang="id-ID" sz="3600" b="1" dirty="0">
              <a:solidFill>
                <a:schemeClr val="tx1"/>
              </a:solidFill>
              <a:latin typeface="Arial Black" pitchFamily="34" charset="0"/>
            </a:endParaRPr>
          </a:p>
          <a:p>
            <a:pPr>
              <a:defRPr/>
            </a:pPr>
            <a:endParaRPr lang="id-ID" sz="1000" dirty="0">
              <a:solidFill>
                <a:srgbClr val="FFFF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8370092" y="2070210"/>
            <a:ext cx="526255" cy="61709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3600" b="1" dirty="0" smtClean="0">
                <a:solidFill>
                  <a:schemeClr val="tx1"/>
                </a:solidFill>
                <a:latin typeface="Arial Black" pitchFamily="34" charset="0"/>
              </a:rPr>
              <a:t>i</a:t>
            </a:r>
            <a:endParaRPr lang="id-ID" sz="3600" b="1" dirty="0">
              <a:solidFill>
                <a:schemeClr val="tx1"/>
              </a:solidFill>
              <a:latin typeface="Arial Black" pitchFamily="34" charset="0"/>
            </a:endParaRPr>
          </a:p>
          <a:p>
            <a:pPr>
              <a:defRPr/>
            </a:pPr>
            <a:endParaRPr lang="id-ID" sz="1000" dirty="0">
              <a:solidFill>
                <a:srgbClr val="FFFF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749551" y="1207982"/>
            <a:ext cx="64254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Pameran Filateli</a:t>
            </a:r>
            <a:r>
              <a:rPr lang="id-ID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d-ID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Nasional</a:t>
            </a:r>
            <a:r>
              <a:rPr lang="id-ID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 2015</a:t>
            </a:r>
            <a:endParaRPr lang="en-US" sz="3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65390" y="851589"/>
            <a:ext cx="4940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Kreativitas dan Edukatif</a:t>
            </a:r>
            <a:endParaRPr 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sp>
        <p:nvSpPr>
          <p:cNvPr id="39" name="5-Point Star 38"/>
          <p:cNvSpPr/>
          <p:nvPr/>
        </p:nvSpPr>
        <p:spPr>
          <a:xfrm>
            <a:off x="4362450" y="21396"/>
            <a:ext cx="1099741" cy="914400"/>
          </a:xfrm>
          <a:prstGeom prst="star5">
            <a:avLst/>
          </a:prstGeom>
          <a:solidFill>
            <a:srgbClr val="F10FD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L</a:t>
            </a:r>
            <a:endParaRPr lang="id-ID" sz="4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itchFamily="66" charset="0"/>
            </a:endParaRPr>
          </a:p>
        </p:txBody>
      </p:sp>
      <p:sp>
        <p:nvSpPr>
          <p:cNvPr id="44" name="5-Point Star 43"/>
          <p:cNvSpPr/>
          <p:nvPr/>
        </p:nvSpPr>
        <p:spPr>
          <a:xfrm>
            <a:off x="5120084" y="17427"/>
            <a:ext cx="1099741" cy="914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O</a:t>
            </a:r>
          </a:p>
        </p:txBody>
      </p:sp>
      <p:sp>
        <p:nvSpPr>
          <p:cNvPr id="45" name="5-Point Star 44"/>
          <p:cNvSpPr/>
          <p:nvPr/>
        </p:nvSpPr>
        <p:spPr>
          <a:xfrm>
            <a:off x="6034879" y="28575"/>
            <a:ext cx="1099741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M</a:t>
            </a:r>
            <a:endParaRPr lang="id-ID" sz="4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itchFamily="66" charset="0"/>
            </a:endParaRPr>
          </a:p>
        </p:txBody>
      </p:sp>
      <p:sp>
        <p:nvSpPr>
          <p:cNvPr id="46" name="5-Point Star 45"/>
          <p:cNvSpPr/>
          <p:nvPr/>
        </p:nvSpPr>
        <p:spPr>
          <a:xfrm>
            <a:off x="6820692" y="0"/>
            <a:ext cx="1099741" cy="914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B</a:t>
            </a:r>
            <a:endParaRPr lang="id-ID" sz="4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itchFamily="66" charset="0"/>
            </a:endParaRPr>
          </a:p>
        </p:txBody>
      </p:sp>
      <p:sp>
        <p:nvSpPr>
          <p:cNvPr id="47" name="5-Point Star 46"/>
          <p:cNvSpPr/>
          <p:nvPr/>
        </p:nvSpPr>
        <p:spPr>
          <a:xfrm>
            <a:off x="7753500" y="0"/>
            <a:ext cx="1099741" cy="914400"/>
          </a:xfrm>
          <a:prstGeom prst="star5">
            <a:avLst/>
          </a:prstGeom>
          <a:solidFill>
            <a:srgbClr val="F10FD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itchFamily="66" charset="0"/>
              </a:rPr>
              <a:t>A</a:t>
            </a:r>
            <a:endParaRPr lang="id-ID" sz="4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itchFamily="66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0" y="3171825"/>
            <a:ext cx="2481353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id-ID" sz="1200" b="1" dirty="0">
              <a:solidFill>
                <a:srgbClr val="FFFF00"/>
              </a:solidFill>
              <a:latin typeface="Arial Black" pitchFamily="34" charset="0"/>
            </a:endParaRPr>
          </a:p>
          <a:p>
            <a:pPr>
              <a:defRPr/>
            </a:pPr>
            <a:r>
              <a:rPr lang="id-ID" sz="1200" b="1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   WAKTU </a:t>
            </a:r>
            <a:r>
              <a:rPr lang="id-ID" sz="1200" b="1" dirty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DAN TEMPAT </a:t>
            </a:r>
            <a:r>
              <a:rPr lang="id-ID" sz="1200" b="1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     </a:t>
            </a:r>
          </a:p>
          <a:p>
            <a:pPr>
              <a:defRPr/>
            </a:pPr>
            <a:r>
              <a:rPr lang="id-ID" sz="1200" b="1" dirty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id-ID" sz="1200" b="1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  PENYELENGGARAAN</a:t>
            </a:r>
            <a:r>
              <a:rPr lang="id-ID" sz="1000" b="1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       </a:t>
            </a:r>
            <a:endParaRPr lang="id-ID" sz="1000" b="1" dirty="0">
              <a:solidFill>
                <a:srgbClr val="FFFF00"/>
              </a:solidFill>
              <a:latin typeface="Arial Black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id-ID" sz="1000" b="1" dirty="0">
                <a:latin typeface="Arial Black" pitchFamily="34" charset="0"/>
                <a:cs typeface="Arial" pitchFamily="34" charset="0"/>
              </a:rPr>
              <a:t> </a:t>
            </a:r>
            <a:endParaRPr lang="id-ID" sz="1000" b="1" dirty="0" smtClean="0">
              <a:latin typeface="Arial Black" pitchFamily="34" charset="0"/>
              <a:cs typeface="Arial" pitchFamily="34" charset="0"/>
            </a:endParaRPr>
          </a:p>
          <a:p>
            <a:pPr algn="just">
              <a:defRPr/>
            </a:pPr>
            <a:endParaRPr lang="id-ID" sz="1100" b="1" dirty="0">
              <a:latin typeface="Arial Black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id-ID" sz="1100" b="1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id-ID" sz="1100" b="1" dirty="0" smtClean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Pelaksanaan lomba </a:t>
            </a:r>
            <a:r>
              <a:rPr lang="id-ID" sz="1100" b="1" dirty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berlangsung </a:t>
            </a:r>
            <a:endParaRPr lang="id-ID" sz="1100" b="1" dirty="0" smtClean="0">
              <a:solidFill>
                <a:srgbClr val="A10F9A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id-ID" sz="1100" b="1" dirty="0" smtClean="0">
                <a:solidFill>
                  <a:srgbClr val="A10F9A"/>
                </a:solidFill>
                <a:latin typeface="Arial Black" pitchFamily="34" charset="0"/>
                <a:cs typeface="Arial" pitchFamily="34" charset="0"/>
              </a:rPr>
              <a:t>   </a:t>
            </a:r>
          </a:p>
          <a:p>
            <a:pPr algn="just">
              <a:defRPr/>
            </a:pPr>
            <a:r>
              <a:rPr lang="id-ID" sz="1100" b="1" dirty="0" smtClean="0">
                <a:solidFill>
                  <a:srgbClr val="A10F9A"/>
                </a:solidFill>
                <a:latin typeface="Arial Black" pitchFamily="34" charset="0"/>
                <a:cs typeface="Arial" pitchFamily="34" charset="0"/>
              </a:rPr>
              <a:t>  tanggal 30 September 2015</a:t>
            </a:r>
          </a:p>
          <a:p>
            <a:pPr algn="just">
              <a:defRPr/>
            </a:pPr>
            <a:r>
              <a:rPr lang="id-ID" sz="1100" b="1" dirty="0">
                <a:solidFill>
                  <a:srgbClr val="A10F9A"/>
                </a:solidFill>
                <a:latin typeface="Arial Black" pitchFamily="34" charset="0"/>
                <a:cs typeface="Arial" pitchFamily="34" charset="0"/>
              </a:rPr>
              <a:t>	</a:t>
            </a:r>
            <a:r>
              <a:rPr lang="id-ID" sz="1100" b="1" dirty="0" smtClean="0">
                <a:solidFill>
                  <a:srgbClr val="A10F9A"/>
                </a:solidFill>
                <a:latin typeface="Arial Black" pitchFamily="34" charset="0"/>
                <a:cs typeface="Arial" pitchFamily="34" charset="0"/>
              </a:rPr>
              <a:t>s.d</a:t>
            </a:r>
            <a:r>
              <a:rPr lang="id-ID" sz="1100" b="1" dirty="0">
                <a:solidFill>
                  <a:srgbClr val="A10F9A"/>
                </a:solidFill>
                <a:latin typeface="Arial Black" pitchFamily="34" charset="0"/>
                <a:cs typeface="Arial" pitchFamily="34" charset="0"/>
              </a:rPr>
              <a:t>. </a:t>
            </a:r>
            <a:endParaRPr lang="id-ID" sz="1100" b="1" dirty="0" smtClean="0">
              <a:solidFill>
                <a:srgbClr val="A10F9A"/>
              </a:solidFill>
              <a:latin typeface="Arial Black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id-ID" sz="1100" b="1" dirty="0">
                <a:solidFill>
                  <a:srgbClr val="A10F9A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id-ID" sz="1100" b="1" dirty="0" smtClean="0">
                <a:solidFill>
                  <a:srgbClr val="A10F9A"/>
                </a:solidFill>
                <a:latin typeface="Arial Black" pitchFamily="34" charset="0"/>
                <a:cs typeface="Arial" pitchFamily="34" charset="0"/>
              </a:rPr>
              <a:t> tanggal 8 Nopember 2015</a:t>
            </a:r>
            <a:endParaRPr lang="id-ID" sz="1100" b="1" dirty="0">
              <a:solidFill>
                <a:srgbClr val="A10F9A"/>
              </a:solidFill>
              <a:latin typeface="Arial Black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id-ID" sz="1200" b="1" dirty="0">
                <a:solidFill>
                  <a:srgbClr val="A10F9A"/>
                </a:solidFill>
                <a:latin typeface="Arial Black" pitchFamily="34" charset="0"/>
                <a:cs typeface="Arial" pitchFamily="34" charset="0"/>
              </a:rPr>
              <a:t>  </a:t>
            </a:r>
            <a:r>
              <a:rPr lang="id-ID" sz="1200" b="1" dirty="0" smtClean="0">
                <a:solidFill>
                  <a:srgbClr val="A10F9A"/>
                </a:solidFill>
                <a:latin typeface="Arial Black" pitchFamily="34" charset="0"/>
                <a:cs typeface="Arial" pitchFamily="34" charset="0"/>
              </a:rPr>
              <a:t>    di Kota SEMARANG</a:t>
            </a:r>
            <a:endParaRPr lang="id-ID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id-ID" sz="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id-ID" sz="1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id-ID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id-ID" b="1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132237" y="3021736"/>
            <a:ext cx="402574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id-ID" sz="1200" b="1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id-ID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      KATEGORI / PERSYARATAN P</a:t>
            </a:r>
            <a:r>
              <a:rPr lang="id-ID" sz="1200" b="1" dirty="0" smtClean="0">
                <a:solidFill>
                  <a:srgbClr val="002060"/>
                </a:solidFill>
                <a:latin typeface="Arial Black" pitchFamily="34" charset="0"/>
              </a:rPr>
              <a:t>ESERTA</a:t>
            </a:r>
          </a:p>
          <a:p>
            <a:pPr>
              <a:spcBef>
                <a:spcPct val="50000"/>
              </a:spcBef>
              <a:defRPr/>
            </a:pPr>
            <a:endParaRPr lang="id-ID" sz="900" b="1" dirty="0">
              <a:solidFill>
                <a:srgbClr val="494DE5"/>
              </a:solidFill>
              <a:latin typeface="Arial Black" pitchFamily="34" charset="0"/>
            </a:endParaRPr>
          </a:p>
          <a:p>
            <a:pPr marL="400050" indent="-171450">
              <a:spcBef>
                <a:spcPct val="50000"/>
              </a:spcBef>
              <a:buAutoNum type="alphaLcPeriod"/>
              <a:defRPr/>
            </a:pP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Peserta berdomisili di </a:t>
            </a:r>
            <a:r>
              <a:rPr lang="id-ID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Wilayah JABODETABEK</a:t>
            </a:r>
            <a:r>
              <a:rPr lang="en-US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, BANDUNG,</a:t>
            </a:r>
            <a:r>
              <a:rPr lang="id-ID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SURABAYA</a:t>
            </a:r>
            <a:r>
              <a:rPr lang="en-US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id-ID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SEMARANG</a:t>
            </a:r>
            <a:r>
              <a:rPr lang="en-US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, DAN YOGYAKARTA</a:t>
            </a:r>
            <a:r>
              <a:rPr lang="id-ID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.</a:t>
            </a:r>
            <a:endParaRPr lang="id-ID" sz="900" b="1" dirty="0">
              <a:solidFill>
                <a:srgbClr val="494DE5"/>
              </a:solidFill>
              <a:latin typeface="Arial" pitchFamily="34" charset="0"/>
              <a:cs typeface="Arial" pitchFamily="34" charset="0"/>
            </a:endParaRPr>
          </a:p>
          <a:p>
            <a:pPr marL="400050" indent="-171450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Peserta yang mengirim hasil karya berupa FRAME / PANIL  </a:t>
            </a:r>
            <a:endParaRPr lang="en-US" sz="900" b="1" dirty="0">
              <a:solidFill>
                <a:srgbClr val="494DE5"/>
              </a:solidFill>
              <a:latin typeface="Arial" pitchFamily="34" charset="0"/>
              <a:cs typeface="Arial" pitchFamily="34" charset="0"/>
            </a:endParaRPr>
          </a:p>
          <a:p>
            <a:pPr marL="400050" indent="-171450"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dibagi dalam 3 (tiga) kategori kelompok umur</a:t>
            </a:r>
            <a:r>
              <a:rPr lang="en-US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indent="400050">
              <a:spcBef>
                <a:spcPct val="50000"/>
              </a:spcBef>
              <a:defRPr/>
            </a:pP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1. Kelompok Umur A : usia diatas 18 th</a:t>
            </a:r>
          </a:p>
          <a:p>
            <a:pPr indent="400050">
              <a:spcBef>
                <a:spcPct val="50000"/>
              </a:spcBef>
              <a:defRPr/>
            </a:pP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2. Kelompok Umur B : usia 13 th sampai dengan usia 18 th</a:t>
            </a:r>
          </a:p>
          <a:p>
            <a:pPr indent="400050">
              <a:spcBef>
                <a:spcPct val="50000"/>
              </a:spcBef>
              <a:defRPr/>
            </a:pP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3. Kelompok Umur C : Usia  5 th sampai dengan</a:t>
            </a:r>
            <a:r>
              <a:rPr lang="en-US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usia </a:t>
            </a:r>
            <a:r>
              <a:rPr lang="en-US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id-ID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th</a:t>
            </a:r>
          </a:p>
          <a:p>
            <a:pPr>
              <a:spcBef>
                <a:spcPct val="50000"/>
              </a:spcBef>
              <a:defRPr/>
            </a:pP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        c. </a:t>
            </a:r>
            <a:r>
              <a:rPr lang="en-US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asil karya </a:t>
            </a:r>
            <a:r>
              <a:rPr lang="en-US" sz="900" b="1" dirty="0" err="1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peserta</a:t>
            </a:r>
            <a:r>
              <a:rPr lang="en-US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dalam bentuk BEBAS / INSTALASI </a:t>
            </a:r>
            <a:endParaRPr lang="id-ID" sz="900" b="1" dirty="0" smtClean="0">
              <a:solidFill>
                <a:srgbClr val="494DE5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           tidak </a:t>
            </a: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ada </a:t>
            </a: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pembatasan umur</a:t>
            </a:r>
            <a:r>
              <a:rPr lang="en-US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</a:t>
            </a:r>
            <a:endParaRPr lang="id-ID" sz="800" b="1" dirty="0">
              <a:solidFill>
                <a:srgbClr val="494DE5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id-ID" sz="8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        d. </a:t>
            </a:r>
            <a:r>
              <a:rPr lang="en-US" sz="8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Batas </a:t>
            </a:r>
            <a:r>
              <a:rPr lang="id-ID" sz="8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Usia </a:t>
            </a:r>
            <a:r>
              <a:rPr lang="id-ID" sz="8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peserta </a:t>
            </a:r>
            <a:r>
              <a:rPr lang="en-US" sz="800" b="1" dirty="0" err="1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dihitung</a:t>
            </a:r>
            <a:r>
              <a:rPr lang="en-US" sz="8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8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sampai </a:t>
            </a:r>
            <a:r>
              <a:rPr lang="id-ID" sz="8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dengan </a:t>
            </a:r>
            <a:r>
              <a:rPr lang="id-ID" sz="8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tanggal  </a:t>
            </a:r>
            <a:endParaRPr lang="en-US" sz="800" b="1" dirty="0" smtClean="0">
              <a:solidFill>
                <a:srgbClr val="494DE5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8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id-ID" sz="8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12  Nopember 2015</a:t>
            </a:r>
            <a:endParaRPr lang="id-ID" sz="800" b="1" dirty="0">
              <a:solidFill>
                <a:srgbClr val="494DE5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        e. Mengisi Formulir </a:t>
            </a:r>
            <a:r>
              <a:rPr lang="en-US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endaftaran yang dapat diambil di alamat </a:t>
            </a:r>
            <a:endParaRPr lang="en-US" sz="900" b="1" dirty="0">
              <a:solidFill>
                <a:srgbClr val="494DE5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id-ID" sz="900" b="1" dirty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panitia atau di unduh (download) pada </a:t>
            </a:r>
            <a:r>
              <a:rPr lang="id-ID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  <a:hlinkClick r:id="rId4"/>
              </a:rPr>
              <a:t>www.kominfo.go.id</a:t>
            </a:r>
            <a:r>
              <a:rPr lang="id-ID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id-ID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900" b="1" dirty="0" err="1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id-ID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smtClean="0">
                <a:solidFill>
                  <a:srgbClr val="494DE5"/>
                </a:solidFill>
                <a:latin typeface="Arial" pitchFamily="34" charset="0"/>
                <a:cs typeface="Arial" pitchFamily="34" charset="0"/>
              </a:rPr>
              <a:t>www.posindonesia.co.id </a:t>
            </a:r>
            <a:endParaRPr lang="en-US" sz="900" b="1" dirty="0">
              <a:solidFill>
                <a:srgbClr val="494DE5"/>
              </a:solidFill>
              <a:latin typeface="Arial Black" pitchFamily="34" charset="0"/>
            </a:endParaRPr>
          </a:p>
        </p:txBody>
      </p:sp>
      <p:sp>
        <p:nvSpPr>
          <p:cNvPr id="59" name="Text Box 18"/>
          <p:cNvSpPr txBox="1">
            <a:spLocks noChangeArrowheads="1"/>
          </p:cNvSpPr>
          <p:nvPr/>
        </p:nvSpPr>
        <p:spPr bwMode="auto">
          <a:xfrm>
            <a:off x="6054724" y="3380767"/>
            <a:ext cx="3097671" cy="3610215"/>
          </a:xfrm>
          <a:prstGeom prst="rect">
            <a:avLst/>
          </a:prstGeom>
          <a:solidFill>
            <a:srgbClr val="F10FD6">
              <a:alpha val="0"/>
            </a:srgbClr>
          </a:solidFill>
          <a:ln>
            <a:noFill/>
          </a:ln>
          <a:extLst/>
        </p:spPr>
        <p:txBody>
          <a:bodyPr wrap="square" lIns="91437" tIns="45718" rIns="91437" bIns="4571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28600" indent="-228600" eaLnBrk="1" hangingPunct="1">
              <a:spcBef>
                <a:spcPct val="20000"/>
              </a:spcBef>
              <a:buFontTx/>
              <a:buAutoNum type="alphaLcPeriod"/>
              <a:defRPr/>
            </a:pP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</a:rPr>
              <a:t>Atas hasil karya filateli kreatif yang telah dinilai dan dinyatakan menang oleh Dewan Juri akan diberi penghargaan berupa </a:t>
            </a:r>
            <a:r>
              <a:rPr lang="en-US" sz="900" b="1" dirty="0" err="1" smtClean="0">
                <a:solidFill>
                  <a:schemeClr val="accent6">
                    <a:lumMod val="50000"/>
                  </a:schemeClr>
                </a:solidFill>
              </a:rPr>
              <a:t>tro</a:t>
            </a: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</a:rPr>
              <a:t>phy</a:t>
            </a:r>
            <a:r>
              <a:rPr lang="en-US" sz="900" b="1" dirty="0" smtClean="0">
                <a:solidFill>
                  <a:schemeClr val="accent6">
                    <a:lumMod val="50000"/>
                  </a:schemeClr>
                </a:solidFill>
              </a:rPr>
              <a:t>, s</a:t>
            </a: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</a:rPr>
              <a:t>ertifikat,  dan kompensasi penyerahan hak cipta karya dikenakan pajak sesuai ketentuan</a:t>
            </a:r>
          </a:p>
          <a:p>
            <a:pPr marL="228600" indent="-228600" eaLnBrk="1" hangingPunct="1">
              <a:spcBef>
                <a:spcPct val="20000"/>
              </a:spcBef>
              <a:buFontTx/>
              <a:buAutoNum type="alphaLcPeriod" startAt="2"/>
              <a:defRPr/>
            </a:pP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</a:rPr>
              <a:t>Pemenang akan dibagi menjadi 2 (dua) Kategori </a:t>
            </a:r>
            <a:endParaRPr lang="id-ID" sz="900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900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   1) JUARA KATEGORI FRAME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</a:rPr>
              <a:t>       * Pemenang Kelompok A       	 :    Rp 4.000.000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</a:rPr>
              <a:t>       * Pemenang Kelompok B</a:t>
            </a:r>
            <a:r>
              <a:rPr lang="id-ID" sz="9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</a:rPr>
              <a:t>   :  Rp 3.000.000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</a:rPr>
              <a:t>       * Pemenang Kelompok C	   :  Rp 2.000.0</a:t>
            </a:r>
            <a:r>
              <a:rPr lang="id-ID" sz="900" dirty="0" smtClean="0">
                <a:solidFill>
                  <a:schemeClr val="accent6">
                    <a:lumMod val="50000"/>
                  </a:schemeClr>
                </a:solidFill>
              </a:rPr>
              <a:t>00</a:t>
            </a:r>
            <a:endParaRPr lang="id-ID" sz="9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9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    </a:t>
            </a: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Pemenang Harapan pertama :   Rp 1.000.000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* Pemenang Harapan kedua      :  Rp    750.000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* Pemenang Harapan Ketiga      :  Rp   500.000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9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* Juara Favorite	   :  Rp 1.500.000      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2) JUARA KATEGORI BEBAS / INSTALASI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900" b="1" dirty="0" smtClean="0">
                <a:solidFill>
                  <a:schemeClr val="accent6">
                    <a:lumMod val="50000"/>
                  </a:schemeClr>
                </a:solidFill>
              </a:rPr>
              <a:t>       </a:t>
            </a:r>
            <a:r>
              <a:rPr lang="id-ID" sz="800" b="1" dirty="0" smtClean="0">
                <a:solidFill>
                  <a:schemeClr val="accent6">
                    <a:lumMod val="50000"/>
                  </a:schemeClr>
                </a:solidFill>
              </a:rPr>
              <a:t>* Pemenang Pertama	  :   Rp 4.000.000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800" b="1" dirty="0" smtClean="0">
                <a:solidFill>
                  <a:schemeClr val="accent6">
                    <a:lumMod val="50000"/>
                  </a:schemeClr>
                </a:solidFill>
              </a:rPr>
              <a:t>        * Pemenang Kedua</a:t>
            </a:r>
            <a:r>
              <a:rPr lang="id-ID" sz="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d-ID" sz="800" b="1" dirty="0" smtClean="0">
                <a:solidFill>
                  <a:schemeClr val="accent6">
                    <a:lumMod val="50000"/>
                  </a:schemeClr>
                </a:solidFill>
              </a:rPr>
              <a:t>            	  :   Rp 3.000.000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800" b="1" dirty="0" smtClean="0">
                <a:solidFill>
                  <a:schemeClr val="accent6">
                    <a:lumMod val="50000"/>
                  </a:schemeClr>
                </a:solidFill>
              </a:rPr>
              <a:t>        * Pemenang ketiga	  :   Rp 2.000.000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800" b="1" dirty="0" smtClean="0">
                <a:solidFill>
                  <a:schemeClr val="accent6">
                    <a:lumMod val="50000"/>
                  </a:schemeClr>
                </a:solidFill>
              </a:rPr>
              <a:t>        * Pemenang Harapan pertama       :   Rp 1.000.000</a:t>
            </a:r>
            <a:endParaRPr lang="id-ID" sz="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800" b="1" dirty="0" smtClean="0">
                <a:solidFill>
                  <a:schemeClr val="accent6">
                    <a:lumMod val="50000"/>
                  </a:schemeClr>
                </a:solidFill>
              </a:rPr>
              <a:t>        * Pemenang Harapan Kedua	  :   Rp    750.000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800" b="1" dirty="0" smtClean="0">
                <a:solidFill>
                  <a:schemeClr val="accent6">
                    <a:lumMod val="50000"/>
                  </a:schemeClr>
                </a:solidFill>
              </a:rPr>
              <a:t>        * Pemenang Harapan Ketiga	  :   Rp    500.000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id-ID" sz="800" b="1" dirty="0" smtClean="0">
                <a:solidFill>
                  <a:schemeClr val="accent6">
                    <a:lumMod val="50000"/>
                  </a:schemeClr>
                </a:solidFill>
              </a:rPr>
              <a:t>        *  Pemenang Favorite</a:t>
            </a:r>
            <a:r>
              <a:rPr lang="id-ID" sz="800" b="1" smtClean="0">
                <a:solidFill>
                  <a:schemeClr val="accent6">
                    <a:lumMod val="50000"/>
                  </a:schemeClr>
                </a:solidFill>
              </a:rPr>
              <a:t>	  :   Rp 1.500.000</a:t>
            </a:r>
            <a:endParaRPr lang="id-ID" sz="8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653608" y="3062716"/>
            <a:ext cx="21400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PENGHARGAAN</a:t>
            </a:r>
            <a:endParaRPr lang="id-ID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8" name="Picture 4" descr="http://filatelisindonesia.files.wordpress.com/2013/03/fs-prangko-seri-tata-surya-20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38250" y="6098204"/>
            <a:ext cx="1131113" cy="728653"/>
          </a:xfrm>
          <a:prstGeom prst="rect">
            <a:avLst/>
          </a:prstGeom>
          <a:noFill/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2000" contrast="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4733"/>
            <a:ext cx="1219200" cy="136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84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8"/>
          <p:cNvSpPr txBox="1">
            <a:spLocks noChangeArrowheads="1"/>
          </p:cNvSpPr>
          <p:nvPr/>
        </p:nvSpPr>
        <p:spPr bwMode="auto">
          <a:xfrm>
            <a:off x="-4763" y="2883933"/>
            <a:ext cx="4724399" cy="4007247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  <a:extLst/>
        </p:spPr>
        <p:txBody>
          <a:bodyPr wrap="square" lIns="91437" tIns="45718" rIns="91437" bIns="45718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28600" indent="-228600" algn="just" eaLnBrk="1" hangingPunct="1">
              <a:spcBef>
                <a:spcPct val="20000"/>
              </a:spcBef>
              <a:buAutoNum type="alphaLcPeriod"/>
              <a:defRPr/>
            </a:pP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Semua hasil karya yang berpartisipasi pada kegiatan Lomba ini akan dipamerkan mulai tanggal 09 Nopember 2015 s.d. 11 Nopember 2015 bertempat di Kantor Pos Semarang, JL.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Pemuda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No. 4 Semarang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50000 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dapat dihadiri oleh seluruh peserta.</a:t>
            </a:r>
          </a:p>
          <a:p>
            <a:pPr marL="228600" indent="-228600" algn="just" eaLnBrk="1" hangingPunct="1">
              <a:spcBef>
                <a:spcPct val="20000"/>
              </a:spcBef>
              <a:buFontTx/>
              <a:buAutoNum type="alphaLcPeriod" startAt="2"/>
              <a:defRPr/>
            </a:pP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Semua hasil karya akan diseleksi dan akan ditetapkan sebagai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nominasi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Dewan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Juri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tanggal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09 Nopember 2015</a:t>
            </a:r>
            <a:r>
              <a:rPr lang="id-ID" sz="9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  Kantor Pos Semarang.</a:t>
            </a:r>
            <a:endParaRPr lang="en-US" sz="9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algn="just" eaLnBrk="1" hangingPunct="1">
              <a:spcBef>
                <a:spcPct val="20000"/>
              </a:spcBef>
              <a:buAutoNum type="alphaLcPeriod" startAt="3"/>
              <a:defRPr/>
            </a:pP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Panitia akan menghubungi peserta nominasi pada tanggal 10 Nopember 2015 </a:t>
            </a:r>
          </a:p>
          <a:p>
            <a:pPr marL="0" indent="0" algn="just" eaLnBrk="1" hangingPunct="1">
              <a:spcBef>
                <a:spcPct val="20000"/>
              </a:spcBef>
              <a:defRPr/>
            </a:pP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untuk mengumumkan hasil penilaian nominasi.</a:t>
            </a:r>
          </a:p>
          <a:p>
            <a:pPr marL="228600" indent="-228600" algn="just" eaLnBrk="1" hangingPunct="1">
              <a:spcBef>
                <a:spcPct val="20000"/>
              </a:spcBef>
              <a:buFont typeface="+mj-lt"/>
              <a:buAutoNum type="alphaLcPeriod" startAt="4"/>
              <a:defRPr/>
            </a:pP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Hasil karya yang terpilih menjadi nominasi akan dinilai dan diuji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Dewan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Juri</a:t>
            </a:r>
            <a:r>
              <a:rPr lang="id-ID" sz="9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pada tanggal 11 Nopember 2015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dite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tapkan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sebagai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juara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pemenang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kategori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(Tempat acara akan diinformasikan selanjutnya)</a:t>
            </a:r>
          </a:p>
          <a:p>
            <a:pPr marL="228600" indent="-228600" algn="just" eaLnBrk="1" hangingPunct="1">
              <a:spcBef>
                <a:spcPct val="20000"/>
              </a:spcBef>
              <a:buFontTx/>
              <a:buAutoNum type="alphaLcPeriod" startAt="4"/>
              <a:defRPr/>
            </a:pP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Para nominasi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diwajibkan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hadir pada tanggal 11 Nopember 2015 untuk menjelaskan hasil karyanya kepada Dewan Juri dan bagi p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eserta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nominasi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hadir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proses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penjurian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dianggap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mengundurkan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diri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id-ID" sz="9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algn="just" eaLnBrk="1" hangingPunct="1">
              <a:spcBef>
                <a:spcPct val="20000"/>
              </a:spcBef>
              <a:buAutoNum type="alphaLcPeriod" startAt="6"/>
              <a:defRPr/>
            </a:pPr>
            <a:r>
              <a:rPr lang="id-ID" sz="95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Penyerahan  penghargaan pemenang  lomba akan dilakukan  pada  tanggal </a:t>
            </a:r>
          </a:p>
          <a:p>
            <a:pPr marL="0" indent="0" algn="just" eaLnBrk="1" hangingPunct="1">
              <a:spcBef>
                <a:spcPct val="20000"/>
              </a:spcBef>
              <a:defRPr/>
            </a:pPr>
            <a:r>
              <a:rPr lang="id-ID" sz="95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12 Nopember 2015. (Tempat acara akan diinformasikan lebih lanjut).</a:t>
            </a:r>
          </a:p>
          <a:p>
            <a:pPr marL="228600" indent="-228600" algn="just" eaLnBrk="1" hangingPunct="1">
              <a:spcBef>
                <a:spcPct val="20000"/>
              </a:spcBef>
              <a:buFont typeface="+mj-lt"/>
              <a:buAutoNum type="alphaLcPeriod" startAt="7"/>
              <a:defRPr/>
            </a:pP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Hasil pelaksanaan lomba  akan diumumkan melalui </a:t>
            </a:r>
            <a:r>
              <a:rPr lang="id-ID" sz="9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website 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Kementerian Komunikasi dan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Informatika www.kominfo.go.id atau dapat menghubungi panitia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melalui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nomor telepon : 021-3835927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 eaLnBrk="1" hangingPunct="1">
              <a:spcBef>
                <a:spcPct val="20000"/>
              </a:spcBef>
              <a:defRPr/>
            </a:pP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h.   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Keputusan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Dewan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Juri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mutlak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diganggu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gugat</a:t>
            </a:r>
            <a:r>
              <a:rPr lang="en-US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id-ID" sz="9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9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algn="just" eaLnBrk="1" hangingPunct="1">
              <a:spcBef>
                <a:spcPct val="20000"/>
              </a:spcBef>
              <a:buFontTx/>
              <a:buAutoNum type="alphaLcPeriod" startAt="5"/>
              <a:defRPr/>
            </a:pP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marL="228600" indent="-228600" algn="just" eaLnBrk="1" hangingPunct="1">
              <a:spcBef>
                <a:spcPct val="20000"/>
              </a:spcBef>
              <a:buFontTx/>
              <a:buAutoNum type="alphaLcPeriod" startAt="5"/>
              <a:defRPr/>
            </a:pP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ct val="20000"/>
              </a:spcBef>
              <a:defRPr/>
            </a:pP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ct val="20000"/>
              </a:spcBef>
              <a:defRPr/>
            </a:pPr>
            <a:endParaRPr lang="id-ID" sz="8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spcBef>
                <a:spcPct val="20000"/>
              </a:spcBef>
              <a:defRPr/>
            </a:pPr>
            <a:r>
              <a:rPr lang="id-ID" sz="800" b="1" dirty="0" smtClean="0">
                <a:latin typeface="Arial" pitchFamily="34" charset="0"/>
                <a:cs typeface="Arial" pitchFamily="34" charset="0"/>
              </a:rPr>
              <a:t>         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68000" contrast="6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337" y="719921"/>
            <a:ext cx="1086714" cy="2090681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 flipV="1">
            <a:off x="5305425" y="2525932"/>
            <a:ext cx="3729035" cy="172393"/>
          </a:xfrm>
          <a:prstGeom prst="roundRect">
            <a:avLst/>
          </a:prstGeom>
          <a:solidFill>
            <a:srgbClr val="A10F9A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ectangle 16"/>
          <p:cNvSpPr/>
          <p:nvPr/>
        </p:nvSpPr>
        <p:spPr>
          <a:xfrm flipH="1">
            <a:off x="8915395" y="2525932"/>
            <a:ext cx="205655" cy="4372281"/>
          </a:xfrm>
          <a:prstGeom prst="rect">
            <a:avLst/>
          </a:prstGeom>
          <a:solidFill>
            <a:srgbClr val="A10F9A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8" name="Picture 4" descr="http://yukbisnis.com/sdirmember/00001/tasbagus.yukbisnis.com/toko/tas-ransel-perangko_f-77920-12910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1364" y="1414835"/>
            <a:ext cx="609600" cy="5334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21" name="Picture 4" descr="http://filatelisindonesia.files.wordpress.com/2013/03/fs-prangko-seri-tata-surya-20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96088" y="6410826"/>
            <a:ext cx="679000" cy="417804"/>
          </a:xfrm>
          <a:prstGeom prst="rect">
            <a:avLst/>
          </a:prstGeom>
          <a:noFill/>
        </p:spPr>
      </p:pic>
      <p:pic>
        <p:nvPicPr>
          <p:cNvPr id="22" name="Picture 2" descr="https://encrypted-tbn1.gstatic.com/images?q=tbn:ANd9GcR7H93OI11CsRRfCagHkGnvvt7xd1uURJjpAm22wp-mBUXNxx2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55460" y="179459"/>
            <a:ext cx="788540" cy="584776"/>
          </a:xfrm>
          <a:prstGeom prst="rect">
            <a:avLst/>
          </a:prstGeom>
          <a:noFill/>
        </p:spPr>
      </p:pic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-4763" y="2647461"/>
            <a:ext cx="4724400" cy="246217"/>
          </a:xfrm>
          <a:prstGeom prst="rect">
            <a:avLst/>
          </a:prstGeom>
          <a:solidFill>
            <a:srgbClr val="A10F9A">
              <a:alpha val="33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 lIns="91437" tIns="45718" rIns="91437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d-ID" sz="1000" b="1" dirty="0" smtClean="0">
                <a:latin typeface="Arial Black" pitchFamily="34" charset="0"/>
              </a:rPr>
              <a:t>MEKANISME </a:t>
            </a:r>
            <a:r>
              <a:rPr lang="id-ID" sz="1000" b="1" dirty="0">
                <a:latin typeface="Arial Black" pitchFamily="34" charset="0"/>
              </a:rPr>
              <a:t>PENILAIAN</a:t>
            </a:r>
            <a:endParaRPr lang="en-US" sz="1000" b="1" dirty="0">
              <a:latin typeface="Arial Black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245247"/>
            <a:ext cx="4566163" cy="2363724"/>
          </a:xfrm>
          <a:prstGeom prst="rect">
            <a:avLst/>
          </a:prstGeom>
          <a:effectLst>
            <a:glow rad="127000">
              <a:schemeClr val="accent1">
                <a:alpha val="68000"/>
              </a:schemeClr>
            </a:glow>
          </a:effectLst>
        </p:spPr>
        <p:txBody>
          <a:bodyPr wrap="square">
            <a:spAutoFit/>
          </a:bodyPr>
          <a:lstStyle/>
          <a:p>
            <a:pPr marL="228600" indent="-228600" algn="just">
              <a:spcBef>
                <a:spcPct val="20000"/>
              </a:spcBef>
              <a:buFontTx/>
              <a:buAutoNum type="alphaLcPeriod"/>
              <a:defRPr/>
            </a:pP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id-ID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eserta </a:t>
            </a: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wajib mengisi Formulir </a:t>
            </a:r>
            <a:r>
              <a:rPr lang="en-US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endaftaran  yang dapat diunduh (download) </a:t>
            </a:r>
            <a:r>
              <a:rPr lang="id-ID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 website </a:t>
            </a: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Kementerian Komunikasi dan Informatika www.kominfo.go.id  dan website PT. Pos Indonesia  www.posindonesia.co.id   ataupun dapat diambil langsung  di alamat :</a:t>
            </a:r>
          </a:p>
          <a:p>
            <a:pPr algn="just">
              <a:spcBef>
                <a:spcPct val="20000"/>
              </a:spcBef>
              <a:defRPr/>
            </a:pPr>
            <a:endParaRPr lang="id-ID" sz="900" b="1" dirty="0">
              <a:ln>
                <a:solidFill>
                  <a:srgbClr val="00B0F0"/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id-ID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ru</a:t>
            </a: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Jakarta 10710</a:t>
            </a:r>
          </a:p>
          <a:p>
            <a:pPr algn="just">
              <a:spcBef>
                <a:spcPct val="20000"/>
              </a:spcBef>
              <a:defRPr/>
            </a:pP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  <a:endParaRPr lang="id-ID" sz="900" dirty="0" smtClean="0">
              <a:ln>
                <a:solidFill>
                  <a:srgbClr val="00B0F0"/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20000"/>
              </a:spcBef>
              <a:defRPr/>
            </a:pPr>
            <a:endParaRPr lang="id-ID" sz="900" dirty="0">
              <a:ln>
                <a:solidFill>
                  <a:srgbClr val="00B0F0"/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en-US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  <a:endParaRPr lang="id-ID" sz="900" dirty="0" smtClean="0">
              <a:ln>
                <a:solidFill>
                  <a:srgbClr val="00B0F0"/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algn="just">
              <a:spcBef>
                <a:spcPct val="20000"/>
              </a:spcBef>
              <a:buFontTx/>
              <a:buAutoNum type="alphaLcPeriod" startAt="2"/>
              <a:defRPr/>
            </a:pPr>
            <a:r>
              <a:rPr lang="id-ID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Formulir </a:t>
            </a:r>
            <a:r>
              <a:rPr lang="en-US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endaftaran dan hasil karya </a:t>
            </a:r>
            <a:r>
              <a:rPr lang="en-US" sz="900" dirty="0" err="1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diserahkan </a:t>
            </a: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langsung </a:t>
            </a:r>
            <a:r>
              <a:rPr lang="en-US" sz="900" dirty="0" err="1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err="1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dikirim</a:t>
            </a:r>
            <a:r>
              <a:rPr lang="en-US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 </a:t>
            </a: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alamat </a:t>
            </a:r>
            <a:r>
              <a:rPr lang="en-US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 </a:t>
            </a:r>
            <a:r>
              <a:rPr lang="en-US" sz="900" dirty="0" err="1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tertera</a:t>
            </a:r>
            <a:r>
              <a:rPr lang="en-US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pada butir a.</a:t>
            </a:r>
            <a:r>
              <a:rPr lang="en-US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mulai tanggal  </a:t>
            </a:r>
            <a:r>
              <a:rPr lang="id-ID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25  Oktober 2015 </a:t>
            </a: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s.d.  </a:t>
            </a:r>
            <a:r>
              <a:rPr lang="id-ID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08 Nopember 2015</a:t>
            </a:r>
            <a:r>
              <a:rPr lang="en-US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selama jam kerja</a:t>
            </a:r>
            <a:r>
              <a:rPr lang="en-US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id-ID" sz="900" dirty="0">
              <a:ln>
                <a:solidFill>
                  <a:srgbClr val="00B0F0"/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algn="just">
              <a:spcBef>
                <a:spcPct val="20000"/>
              </a:spcBef>
              <a:buFont typeface="+mj-lt"/>
              <a:buAutoNum type="alphaLcPeriod" startAt="3"/>
              <a:defRPr/>
            </a:pP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Hasil karya setelah </a:t>
            </a:r>
            <a:r>
              <a:rPr lang="id-ID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dipamerkan dan dinilai </a:t>
            </a:r>
            <a:r>
              <a:rPr lang="id-ID" sz="900" dirty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harus diambil sendiri oleh peserta mulai </a:t>
            </a:r>
            <a:r>
              <a:rPr lang="id-ID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tanggal 13 Nopember 2015 </a:t>
            </a:r>
            <a:r>
              <a:rPr lang="en-US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id-ID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.d. </a:t>
            </a:r>
            <a:r>
              <a:rPr lang="en-US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id-ID" sz="900" dirty="0" smtClean="0">
                <a:ln>
                  <a:solidFill>
                    <a:srgbClr val="00B0F0"/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Nopember 2015 di KANTOR POS SEMARANG.</a:t>
            </a:r>
            <a:endParaRPr lang="id-ID" sz="900" dirty="0">
              <a:ln>
                <a:solidFill>
                  <a:srgbClr val="00B0F0"/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19051" y="-53490"/>
            <a:ext cx="4714874" cy="24622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d-ID" sz="1000" b="1" dirty="0" smtClean="0">
                <a:latin typeface="Arial Black" pitchFamily="34" charset="0"/>
              </a:rPr>
              <a:t> PENDAFTARAN DAN PENYERAHAN HASIL KARYA PESERTA</a:t>
            </a:r>
            <a:r>
              <a:rPr lang="id-ID" sz="1000" b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14401" y="846933"/>
            <a:ext cx="3328484" cy="806483"/>
          </a:xfrm>
          <a:prstGeom prst="rect">
            <a:avLst/>
          </a:prstGeom>
          <a:solidFill>
            <a:srgbClr val="AFE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id-ID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PT. Pos Indonesia (</a:t>
            </a:r>
            <a:r>
              <a:rPr lang="en-US" sz="9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Persero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id-ID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Kantor Pos Semarang</a:t>
            </a:r>
            <a:endParaRPr lang="id-ID" sz="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id-ID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Jl. </a:t>
            </a:r>
            <a:r>
              <a:rPr lang="en-US" sz="9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Pemuda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No. 4, Semarang 50000</a:t>
            </a:r>
            <a:endParaRPr lang="id-ID" sz="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id-ID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Telp.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024-3543271 /</a:t>
            </a:r>
            <a:r>
              <a:rPr lang="id-ID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082137010107</a:t>
            </a:r>
            <a:endParaRPr lang="en-US" sz="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(panitia : </a:t>
            </a:r>
            <a:r>
              <a:rPr lang="en-US" sz="9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Bapak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Chaerul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Hadi</a:t>
            </a:r>
            <a:r>
              <a:rPr lang="en-US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Ka. Kantor Pos Semarang</a:t>
            </a:r>
            <a:r>
              <a:rPr lang="id-ID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19636" y="179458"/>
            <a:ext cx="4418062" cy="108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Tx/>
              <a:buAutoNum type="alphaLcPeriod"/>
              <a:defRPr/>
            </a:pPr>
            <a:r>
              <a:rPr lang="id-ID" sz="700" b="1" dirty="0" smtClean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Hasil Karya dapat ditampilkan dalam 2 (dua) bentuk :</a:t>
            </a:r>
          </a:p>
          <a:p>
            <a:pPr>
              <a:lnSpc>
                <a:spcPct val="150000"/>
              </a:lnSpc>
              <a:defRPr/>
            </a:pPr>
            <a:r>
              <a:rPr lang="id-ID" sz="700" b="1" dirty="0" smtClean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        1.  Frame / Panil : (Lihat Contoh Gambar di bawah ini)</a:t>
            </a:r>
          </a:p>
          <a:p>
            <a:pPr>
              <a:lnSpc>
                <a:spcPct val="150000"/>
              </a:lnSpc>
              <a:defRPr/>
            </a:pPr>
            <a:r>
              <a:rPr lang="id-ID" sz="700" b="1" dirty="0" smtClean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                 * Hasil karya menggunakan ukuran kertas sepanjang dapat  didisplay</a:t>
            </a:r>
          </a:p>
          <a:p>
            <a:pPr>
              <a:lnSpc>
                <a:spcPct val="150000"/>
              </a:lnSpc>
              <a:defRPr/>
            </a:pPr>
            <a:r>
              <a:rPr lang="id-ID" sz="700" b="1" dirty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700" b="1" dirty="0" smtClean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                   pada panil</a:t>
            </a:r>
            <a:r>
              <a:rPr lang="en-US" sz="700" b="1" dirty="0" smtClean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700" b="1" dirty="0" smtClean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/ frame yang berukuran lebar 90 cm dan tinggi 125cm</a:t>
            </a:r>
          </a:p>
          <a:p>
            <a:pPr>
              <a:lnSpc>
                <a:spcPct val="150000"/>
              </a:lnSpc>
              <a:defRPr/>
            </a:pPr>
            <a:r>
              <a:rPr lang="id-ID" sz="700" b="1" dirty="0" smtClean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                 * Maksimal 2 (dua) frame per karya</a:t>
            </a:r>
          </a:p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id-ID" sz="700" b="1" dirty="0" smtClean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700" b="1" dirty="0" smtClean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id-ID" sz="700" b="1" dirty="0" smtClean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  CONTOH KARYA FRAME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813277" y="1250175"/>
            <a:ext cx="4572000" cy="3293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id-ID" sz="700" dirty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id-ID" sz="700" b="1" dirty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Bebas / Seni Instalasi : </a:t>
            </a:r>
          </a:p>
          <a:p>
            <a:pPr>
              <a:spcBef>
                <a:spcPct val="20000"/>
              </a:spcBef>
              <a:defRPr/>
            </a:pPr>
            <a:r>
              <a:rPr lang="id-ID" sz="700" b="1" dirty="0">
                <a:solidFill>
                  <a:srgbClr val="A10F9A"/>
                </a:solidFill>
                <a:latin typeface="Arial" pitchFamily="34" charset="0"/>
                <a:cs typeface="Arial" pitchFamily="34" charset="0"/>
              </a:rPr>
              <a:t>             CONTOH KARYA BEBAS / SENI INSTALAS</a:t>
            </a:r>
            <a:r>
              <a:rPr lang="id-ID" sz="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19636" y="1555195"/>
            <a:ext cx="470857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800" b="1" dirty="0" smtClean="0">
                <a:solidFill>
                  <a:srgbClr val="A10F9A"/>
                </a:solidFill>
              </a:rPr>
              <a:t>a. Peserta </a:t>
            </a:r>
            <a:r>
              <a:rPr lang="id-ID" sz="800" b="1" dirty="0">
                <a:solidFill>
                  <a:srgbClr val="A10F9A"/>
                </a:solidFill>
              </a:rPr>
              <a:t>dapat mengikutsertakan maksimal 2 (dua) karya</a:t>
            </a:r>
          </a:p>
          <a:p>
            <a:r>
              <a:rPr lang="id-ID" sz="800" b="1" dirty="0" smtClean="0">
                <a:solidFill>
                  <a:srgbClr val="A10F9A"/>
                </a:solidFill>
              </a:rPr>
              <a:t>b. Hasil </a:t>
            </a:r>
            <a:r>
              <a:rPr lang="id-ID" sz="800" b="1" dirty="0">
                <a:solidFill>
                  <a:srgbClr val="A10F9A"/>
                </a:solidFill>
              </a:rPr>
              <a:t>karya merupakan milik dan kreasi peserta</a:t>
            </a:r>
          </a:p>
          <a:p>
            <a:r>
              <a:rPr lang="id-ID" sz="800" b="1" dirty="0" smtClean="0">
                <a:solidFill>
                  <a:srgbClr val="A10F9A"/>
                </a:solidFill>
              </a:rPr>
              <a:t>c. Hasil </a:t>
            </a:r>
            <a:r>
              <a:rPr lang="id-ID" sz="800" b="1" dirty="0">
                <a:solidFill>
                  <a:srgbClr val="A10F9A"/>
                </a:solidFill>
              </a:rPr>
              <a:t>Karya harus berunsur  edukatif dengan </a:t>
            </a:r>
            <a:r>
              <a:rPr lang="id-ID" sz="800" b="1" dirty="0" smtClean="0">
                <a:solidFill>
                  <a:srgbClr val="A10F9A"/>
                </a:solidFill>
              </a:rPr>
              <a:t>menggunakan  </a:t>
            </a:r>
          </a:p>
          <a:p>
            <a:r>
              <a:rPr lang="id-ID" sz="800" b="1" dirty="0">
                <a:solidFill>
                  <a:srgbClr val="A10F9A"/>
                </a:solidFill>
              </a:rPr>
              <a:t> </a:t>
            </a:r>
            <a:r>
              <a:rPr lang="id-ID" sz="800" b="1" dirty="0" smtClean="0">
                <a:solidFill>
                  <a:srgbClr val="A10F9A"/>
                </a:solidFill>
              </a:rPr>
              <a:t>    benda filateli dilengkapi dengan narasi singkat </a:t>
            </a:r>
            <a:r>
              <a:rPr lang="id-ID" sz="800" b="1" dirty="0">
                <a:solidFill>
                  <a:srgbClr val="A10F9A"/>
                </a:solidFill>
              </a:rPr>
              <a:t>dalam bahasa Indonesia</a:t>
            </a:r>
          </a:p>
          <a:p>
            <a:r>
              <a:rPr lang="id-ID" sz="800" b="1" dirty="0" smtClean="0">
                <a:solidFill>
                  <a:srgbClr val="A10F9A"/>
                </a:solidFill>
              </a:rPr>
              <a:t>e. Benda </a:t>
            </a:r>
            <a:r>
              <a:rPr lang="id-ID" sz="800" b="1" dirty="0">
                <a:solidFill>
                  <a:srgbClr val="A10F9A"/>
                </a:solidFill>
              </a:rPr>
              <a:t>Filateli yang ditampilkan harus </a:t>
            </a:r>
            <a:r>
              <a:rPr lang="id-ID" sz="800" b="1" dirty="0" smtClean="0">
                <a:solidFill>
                  <a:srgbClr val="A10F9A"/>
                </a:solidFill>
              </a:rPr>
              <a:t> asli</a:t>
            </a:r>
            <a:endParaRPr lang="id-ID" sz="800" b="1" dirty="0">
              <a:solidFill>
                <a:srgbClr val="A10F9A"/>
              </a:solidFill>
            </a:endParaRPr>
          </a:p>
          <a:p>
            <a:r>
              <a:rPr lang="id-ID" sz="800" b="1" dirty="0" smtClean="0">
                <a:solidFill>
                  <a:srgbClr val="A10F9A"/>
                </a:solidFill>
              </a:rPr>
              <a:t>f.  Tidak </a:t>
            </a:r>
            <a:r>
              <a:rPr lang="id-ID" sz="800" b="1" dirty="0">
                <a:solidFill>
                  <a:srgbClr val="A10F9A"/>
                </a:solidFill>
              </a:rPr>
              <a:t>melanggar ketentuan perundang-undangan, SARA, dan Pornografi</a:t>
            </a:r>
          </a:p>
          <a:p>
            <a:r>
              <a:rPr lang="id-ID" sz="800" b="1" dirty="0" smtClean="0">
                <a:solidFill>
                  <a:srgbClr val="A10F9A"/>
                </a:solidFill>
              </a:rPr>
              <a:t>g.  Panitia </a:t>
            </a:r>
            <a:r>
              <a:rPr lang="id-ID" sz="800" b="1" dirty="0">
                <a:solidFill>
                  <a:srgbClr val="A10F9A"/>
                </a:solidFill>
              </a:rPr>
              <a:t>dan Dewan Juri tidak diperkenankan ikut serta dalam lomba in</a:t>
            </a:r>
            <a:r>
              <a:rPr lang="id-ID" sz="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i.</a:t>
            </a:r>
          </a:p>
          <a:p>
            <a:endParaRPr lang="id-ID" dirty="0"/>
          </a:p>
        </p:txBody>
      </p:sp>
      <p:sp>
        <p:nvSpPr>
          <p:cNvPr id="33" name="TextBox 32"/>
          <p:cNvSpPr txBox="1"/>
          <p:nvPr/>
        </p:nvSpPr>
        <p:spPr>
          <a:xfrm>
            <a:off x="-19050" y="6093768"/>
            <a:ext cx="2733674" cy="230832"/>
          </a:xfrm>
          <a:prstGeom prst="rect">
            <a:avLst/>
          </a:prstGeom>
          <a:solidFill>
            <a:srgbClr val="FFFF00">
              <a:alpha val="86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 Black" pitchFamily="34" charset="0"/>
                <a:cs typeface="Arial" pitchFamily="34" charset="0"/>
              </a:rPr>
              <a:t>KRITERIA PENILAIAN</a:t>
            </a:r>
            <a:endParaRPr lang="en-US" sz="1000" b="1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-3429000" y="5531672"/>
            <a:ext cx="2573752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100" dirty="0" smtClean="0"/>
              <a:t>.</a:t>
            </a:r>
            <a:endParaRPr lang="id-ID" sz="1100" dirty="0"/>
          </a:p>
          <a:p>
            <a:r>
              <a:rPr lang="id-ID" dirty="0"/>
              <a:t>  </a:t>
            </a:r>
          </a:p>
          <a:p>
            <a:r>
              <a:rPr lang="id-ID" dirty="0"/>
              <a:t> 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2763006" y="5979038"/>
            <a:ext cx="0" cy="863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-4764" y="6301913"/>
            <a:ext cx="2362201" cy="860887"/>
          </a:xfrm>
          <a:prstGeom prst="rect">
            <a:avLst/>
          </a:prstGeom>
          <a:solidFill>
            <a:srgbClr val="F10FD6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9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a. Keselarasan  antara  benda  filateli dengan    </a:t>
            </a:r>
            <a:br>
              <a:rPr lang="id-ID" sz="9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id-ID" sz="9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    non </a:t>
            </a:r>
            <a:r>
              <a:rPr lang="id-ID" sz="9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filateli</a:t>
            </a:r>
          </a:p>
          <a:p>
            <a:r>
              <a:rPr lang="id-ID" sz="9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b. Kreativitas  &amp; unsur  edukatif</a:t>
            </a:r>
            <a:endParaRPr lang="id-ID" sz="9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r>
              <a:rPr lang="id-ID" sz="9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c.  Kesesuaian </a:t>
            </a:r>
            <a:r>
              <a:rPr lang="id-ID" sz="9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antara tema dengan </a:t>
            </a:r>
            <a:r>
              <a:rPr lang="id-ID" sz="9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properti</a:t>
            </a:r>
            <a:endParaRPr lang="id-ID" sz="9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r>
              <a:rPr lang="id-ID" sz="9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d.  Kerapihan</a:t>
            </a:r>
            <a:endParaRPr lang="id-ID" sz="9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r>
              <a:rPr lang="id-ID" sz="9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e.  Tingkat </a:t>
            </a:r>
            <a:r>
              <a:rPr lang="id-ID" sz="9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Kesulitan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357437" y="6324600"/>
            <a:ext cx="2921948" cy="8608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1100" b="1" dirty="0">
                <a:solidFill>
                  <a:schemeClr val="tx1"/>
                </a:solidFill>
              </a:rPr>
              <a:t>Penyelenggara Lomba Kreativitas Dan Edukatif Pameran Filateli Nasional </a:t>
            </a:r>
            <a:r>
              <a:rPr lang="id-ID" sz="1100" b="1" dirty="0" smtClean="0">
                <a:solidFill>
                  <a:schemeClr val="tx1"/>
                </a:solidFill>
              </a:rPr>
              <a:t>2015 </a:t>
            </a:r>
            <a:r>
              <a:rPr lang="id-ID" sz="1100" b="1" dirty="0">
                <a:solidFill>
                  <a:schemeClr val="tx1"/>
                </a:solidFill>
              </a:rPr>
              <a:t>adalah   Direktorat Jenderal  Penyelenggaraan Pos dan Informatika, Kementerian Komunikasi dan Informatika.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67" y="875051"/>
            <a:ext cx="1137394" cy="539784"/>
          </a:xfrm>
          <a:prstGeom prst="rect">
            <a:avLst/>
          </a:prstGeom>
        </p:spPr>
      </p:pic>
      <p:pic>
        <p:nvPicPr>
          <p:cNvPr id="19" name="Picture 8" descr="http://2.bp.blogspot.com/-93s4iWFoeIM/TrpJDOcx-hI/AAAAAAAAFBM/AIxXnxNcMKA/s640/z++9+Nov.+11+-+Prangko+PATA+th.1974+-+Full+Set+26+bh.prangko++0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10200" y="6401595"/>
            <a:ext cx="1202768" cy="441019"/>
          </a:xfrm>
          <a:prstGeom prst="rect">
            <a:avLst/>
          </a:prstGeom>
          <a:noFill/>
        </p:spPr>
      </p:pic>
      <p:sp>
        <p:nvSpPr>
          <p:cNvPr id="43" name="Oval 42"/>
          <p:cNvSpPr/>
          <p:nvPr/>
        </p:nvSpPr>
        <p:spPr>
          <a:xfrm>
            <a:off x="4827636" y="5092354"/>
            <a:ext cx="457200" cy="32918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tx1"/>
                </a:solidFill>
                <a:latin typeface="Arial Black" pitchFamily="34" charset="0"/>
              </a:rPr>
              <a:t>L</a:t>
            </a:r>
          </a:p>
        </p:txBody>
      </p:sp>
      <p:sp>
        <p:nvSpPr>
          <p:cNvPr id="44" name="Oval 43"/>
          <p:cNvSpPr/>
          <p:nvPr/>
        </p:nvSpPr>
        <p:spPr>
          <a:xfrm>
            <a:off x="4827636" y="4714874"/>
            <a:ext cx="457200" cy="32918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Arial Black" pitchFamily="34" charset="0"/>
              </a:rPr>
              <a:t>E</a:t>
            </a:r>
            <a:endParaRPr lang="id-ID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4827636" y="4327539"/>
            <a:ext cx="457200" cy="329185"/>
          </a:xfrm>
          <a:prstGeom prst="ellipse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Arial Black" pitchFamily="34" charset="0"/>
              </a:rPr>
              <a:t>T</a:t>
            </a:r>
            <a:endParaRPr lang="id-ID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822185" y="3870859"/>
            <a:ext cx="457200" cy="456680"/>
          </a:xfrm>
          <a:prstGeom prst="ellipse">
            <a:avLst/>
          </a:prstGeom>
          <a:solidFill>
            <a:srgbClr val="F10F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tx1"/>
                </a:solidFill>
                <a:latin typeface="Arial Black" pitchFamily="34" charset="0"/>
              </a:rPr>
              <a:t>&amp;</a:t>
            </a:r>
          </a:p>
        </p:txBody>
      </p:sp>
      <p:sp>
        <p:nvSpPr>
          <p:cNvPr id="47" name="Oval 46"/>
          <p:cNvSpPr/>
          <p:nvPr/>
        </p:nvSpPr>
        <p:spPr>
          <a:xfrm>
            <a:off x="4822185" y="3507867"/>
            <a:ext cx="457200" cy="32918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Arial Black" pitchFamily="34" charset="0"/>
              </a:rPr>
              <a:t>A</a:t>
            </a:r>
            <a:endParaRPr lang="id-ID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4830865" y="3178682"/>
            <a:ext cx="457200" cy="32918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tx1"/>
                </a:solidFill>
                <a:latin typeface="Arial Black" pitchFamily="34" charset="0"/>
              </a:rPr>
              <a:t>L</a:t>
            </a:r>
          </a:p>
        </p:txBody>
      </p:sp>
      <p:sp>
        <p:nvSpPr>
          <p:cNvPr id="49" name="Oval 48"/>
          <p:cNvSpPr/>
          <p:nvPr/>
        </p:nvSpPr>
        <p:spPr>
          <a:xfrm>
            <a:off x="4830865" y="2810602"/>
            <a:ext cx="457200" cy="32918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tx1"/>
                </a:solidFill>
                <a:latin typeface="Arial Black" pitchFamily="34" charset="0"/>
              </a:rPr>
              <a:t>i</a:t>
            </a:r>
          </a:p>
        </p:txBody>
      </p:sp>
      <p:sp>
        <p:nvSpPr>
          <p:cNvPr id="50" name="Oval 49"/>
          <p:cNvSpPr/>
          <p:nvPr/>
        </p:nvSpPr>
        <p:spPr>
          <a:xfrm>
            <a:off x="4830865" y="2487042"/>
            <a:ext cx="474560" cy="299259"/>
          </a:xfrm>
          <a:prstGeom prst="ellipse">
            <a:avLst/>
          </a:prstGeom>
          <a:solidFill>
            <a:srgbClr val="F10FD6">
              <a:alpha val="9098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chemeClr val="tx1"/>
                </a:solidFill>
                <a:latin typeface="Arial Black" pitchFamily="34" charset="0"/>
              </a:rPr>
              <a:t>F</a:t>
            </a:r>
            <a:endParaRPr lang="id-ID" sz="20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357436" y="6093768"/>
            <a:ext cx="2921529" cy="230832"/>
          </a:xfrm>
          <a:prstGeom prst="rect">
            <a:avLst/>
          </a:prstGeom>
          <a:solidFill>
            <a:srgbClr val="A10F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900" b="1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PENYELENGGARA</a:t>
            </a:r>
            <a:endParaRPr lang="en-US" sz="1000" b="1" dirty="0">
              <a:solidFill>
                <a:srgbClr val="FFFF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4847758" y="5438212"/>
            <a:ext cx="457200" cy="32918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Arial Black" pitchFamily="34" charset="0"/>
              </a:rPr>
              <a:t>i</a:t>
            </a:r>
            <a:endParaRPr lang="id-ID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54" name="Picture 6" descr="https://encrypted-tbn2.gstatic.com/images?q=tbn:ANd9GcS-cxoDwdK3xH7EWTeJmuJNNk69hXK0F-RkpsPebZXULa9-WfR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643624" y="6401594"/>
            <a:ext cx="1711836" cy="434755"/>
          </a:xfrm>
          <a:prstGeom prst="rect">
            <a:avLst/>
          </a:prstGeom>
          <a:noFill/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5460" y="6406437"/>
            <a:ext cx="679000" cy="429913"/>
          </a:xfrm>
          <a:prstGeom prst="rect">
            <a:avLst/>
          </a:prstGeom>
        </p:spPr>
      </p:pic>
      <p:sp>
        <p:nvSpPr>
          <p:cNvPr id="58" name="Rectangle 57"/>
          <p:cNvSpPr/>
          <p:nvPr/>
        </p:nvSpPr>
        <p:spPr>
          <a:xfrm>
            <a:off x="4695823" y="-53490"/>
            <a:ext cx="4496565" cy="246221"/>
          </a:xfrm>
          <a:prstGeom prst="rect">
            <a:avLst/>
          </a:prstGeom>
          <a:solidFill>
            <a:srgbClr val="F10FD6"/>
          </a:solidFill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d-ID" sz="1000" b="1" dirty="0" smtClean="0">
                <a:latin typeface="Arial Black" pitchFamily="34" charset="0"/>
              </a:rPr>
              <a:t> PERSYARATAN KOLEKSI / BENDA PAMER</a:t>
            </a:r>
            <a:r>
              <a:rPr lang="id-ID" sz="1000" b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3175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d-ID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5626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7150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861304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974412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0960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2484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4008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5532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7056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8580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0104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1628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686256"/>
            <a:ext cx="214431" cy="133144"/>
          </a:xfrm>
          <a:prstGeom prst="rect">
            <a:avLst/>
          </a:prstGeom>
        </p:spPr>
      </p:pic>
      <p:cxnSp>
        <p:nvCxnSpPr>
          <p:cNvPr id="67" name="Straight Connector 66"/>
          <p:cNvCxnSpPr/>
          <p:nvPr/>
        </p:nvCxnSpPr>
        <p:spPr>
          <a:xfrm>
            <a:off x="73152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4676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6200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7724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9248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0772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82296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83820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5344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86868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8839200" y="2819400"/>
            <a:ext cx="76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569" y="2847974"/>
            <a:ext cx="3586826" cy="355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82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2837</TotalTime>
  <Words>696</Words>
  <Application>Microsoft Office PowerPoint</Application>
  <PresentationFormat>On-screen Show (4:3)</PresentationFormat>
  <Paragraphs>132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201</cp:revision>
  <cp:lastPrinted>2014-07-18T02:43:00Z</cp:lastPrinted>
  <dcterms:created xsi:type="dcterms:W3CDTF">2014-02-12T13:35:55Z</dcterms:created>
  <dcterms:modified xsi:type="dcterms:W3CDTF">2015-10-09T10:58:34Z</dcterms:modified>
</cp:coreProperties>
</file>